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3189984-54DD-430F-B346-A441C10AE1E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5914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CF853C-0F0D-4536-B91A-D2A2277633F9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59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91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78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3390BD2-423A-49CE-A6D8-2D85CC12550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775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FFDBAA-5779-45BE-AD65-97A8414E4FB6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877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75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47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9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796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BD7352B-571B-4E74-BDAD-A2B2AC437F6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796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57ADC-B56E-4756-B429-FA49AAA726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75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3C09C13-B051-40EA-AC70-FD3DB0366B8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8166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09400F-BB00-4525-85A2-65BD5EB4D8CF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881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16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82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37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Other</a:t>
            </a:r>
            <a:r>
              <a:rPr lang="en-US" altLang="en-US" baseline="0" dirty="0" smtClean="0">
                <a:cs typeface="Arial" panose="020B0604020202020204" pitchFamily="34" charset="0"/>
              </a:rPr>
              <a:t> documentation which may be provided include college payment bills/receipts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8371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212068-AA23-458C-9189-9741C1B325F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3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637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Sample 1098-T showing:</a:t>
            </a:r>
          </a:p>
          <a:p>
            <a:pPr marL="274610" lvl="1">
              <a:buFontTx/>
              <a:buChar char="•"/>
              <a:defRPr/>
            </a:pPr>
            <a:r>
              <a:rPr lang="en-US" dirty="0" smtClean="0"/>
              <a:t> Education expenses paid</a:t>
            </a:r>
          </a:p>
          <a:p>
            <a:pPr marL="274610" lvl="1">
              <a:buFontTx/>
              <a:buChar char="•"/>
              <a:defRPr/>
            </a:pPr>
            <a:r>
              <a:rPr lang="en-US" dirty="0" smtClean="0"/>
              <a:t> Scholarships/grants</a:t>
            </a:r>
          </a:p>
          <a:p>
            <a:pPr marL="274610" lvl="1">
              <a:buFontTx/>
              <a:buChar char="•"/>
              <a:defRPr/>
            </a:pPr>
            <a:r>
              <a:rPr lang="en-US" dirty="0" smtClean="0"/>
              <a:t> Certification of half-time student status</a:t>
            </a:r>
          </a:p>
          <a:p>
            <a:pPr marL="274610" lvl="1">
              <a:buFontTx/>
              <a:buChar char="•"/>
              <a:defRPr/>
            </a:pPr>
            <a:endParaRPr lang="en-US" dirty="0" smtClean="0"/>
          </a:p>
          <a:p>
            <a:pPr marL="0" lvl="1">
              <a:buFontTx/>
              <a:buChar char="•"/>
              <a:defRPr/>
            </a:pPr>
            <a:r>
              <a:rPr lang="en-US" dirty="0" smtClean="0"/>
              <a:t> Education expenses shown in Box 1 must be reduced by scholarship aid shown in Box 5 to determine eligible education expenses</a:t>
            </a:r>
          </a:p>
          <a:p>
            <a:pPr marL="274610" lvl="1">
              <a:buFontTx/>
              <a:buChar char="•"/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  <a:p>
            <a:pPr marL="274610" lvl="1">
              <a:buFontTx/>
              <a:buChar char="•"/>
              <a:defRPr/>
            </a:pPr>
            <a:endParaRPr lang="en-US" dirty="0" smtClean="0"/>
          </a:p>
          <a:p>
            <a:pPr marL="274610" lvl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57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1AE339-DEA7-4B1D-9A53-6111E8FD8D7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74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06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7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878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7A4E2D3-ABEE-41FC-9287-934307EF3B8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8781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BF98CA3-1AEB-4A34-B286-52837F8EE77F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380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0E0CF1-187C-42BA-A052-21909ABD547C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89860" name="Rectangle 7"/>
          <p:cNvSpPr txBox="1">
            <a:spLocks noGrp="1" noChangeArrowheads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C089185-70F3-4F71-843F-E963C27C7253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898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98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46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691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Enter student &amp; educational institution info in Form 8863 Part III</a:t>
            </a:r>
          </a:p>
          <a:p>
            <a:pPr marL="269876" lvl="1">
              <a:buFont typeface="Arial" pitchFamily="34" charset="0"/>
              <a:buChar char="•"/>
              <a:defRPr/>
            </a:pPr>
            <a:r>
              <a:rPr lang="en-US" dirty="0" smtClean="0"/>
              <a:t> Be sure to follow GO TO instructions</a:t>
            </a:r>
          </a:p>
        </p:txBody>
      </p:sp>
      <p:sp>
        <p:nvSpPr>
          <p:cNvPr id="8919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3158EDA-06EE-4202-B1EF-FF209C4F274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1910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58CE724-5996-44EA-A11A-0A13F6E256AD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141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0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qualified education expenses, up to a maximum of $4,000.  Use a scratch pad to document how you calculated amount.  Must subtract any offsetting scholarships/grants from tuition &amp; fees expenses</a:t>
            </a:r>
          </a:p>
          <a:p>
            <a:pPr marL="89022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calculate appropriate refundable and nonrefundable AOCs and transfer to Form 8863 Part I &amp; 2 on Page 1</a:t>
            </a:r>
          </a:p>
          <a:p>
            <a:pPr marL="89022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Note AGI &amp; refund for both Federal &amp; NJ to compare to other credits</a:t>
            </a:r>
          </a:p>
        </p:txBody>
      </p:sp>
      <p:sp>
        <p:nvSpPr>
          <p:cNvPr id="9001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0107416-3FAC-4554-92EF-3476457957D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0010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3A6354-C461-409B-8381-90B9D808630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1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Go over Pub 4012 Pages J-2 &amp; J-3 with class</a:t>
            </a:r>
          </a:p>
        </p:txBody>
      </p:sp>
      <p:sp>
        <p:nvSpPr>
          <p:cNvPr id="861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1730853-CBE0-4883-B77C-9BBF941C03C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61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E0E0EC-B35B-4373-9C97-31611B586A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48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2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transfer refundable AOC from 8863 Part III to Part I</a:t>
            </a:r>
          </a:p>
          <a:p>
            <a:pPr marL="89022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021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0C592AD-7CF2-4D0E-B8FF-FF095512A7C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02150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1737E2-678C-4ECB-9324-8C4E1175B1F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59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4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Refundable AOC from Form 8863 Part I Line 8 to 1040 Line 68 under Payments section</a:t>
            </a:r>
          </a:p>
        </p:txBody>
      </p:sp>
      <p:sp>
        <p:nvSpPr>
          <p:cNvPr id="904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3DD0B3-A354-4096-8514-A2855DFF597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04198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2621B6-808E-47D6-B34A-2FC122BA6E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66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6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transfer nonrefundable AOC from 8863 Part III to Part II</a:t>
            </a:r>
          </a:p>
          <a:p>
            <a:pPr marL="89022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Note AGI &amp; refund for both Federal &amp; NJ to compare to other credits</a:t>
            </a:r>
          </a:p>
        </p:txBody>
      </p:sp>
      <p:sp>
        <p:nvSpPr>
          <p:cNvPr id="9062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076E6A0-E0BD-4A2C-91A0-1B9C4532303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0624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651223-7405-42D2-AB55-96C0150AEDD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67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8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Nonrefundable Lifetime Learning Credit from Form 8863 Part II Line 19 to 1040 Line 50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98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99A40B-4B6A-4F5B-A7B1-F669FB3EE72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9805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05FEE7-956F-4F04-979A-12FF506127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86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3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Enter total qualified education expenses on Line 31, using a scratch pad to document how you calculated amount.  Must subtract any offsetting scholarships/grants from tuition &amp; fees expenses</a:t>
            </a:r>
          </a:p>
          <a:p>
            <a:pPr>
              <a:buFontTx/>
              <a:buChar char="•"/>
            </a:pPr>
            <a:endParaRPr lang="en-US" altLang="en-US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TW calculates the Non-Refundable LLC &amp; transfers to Form 8863 Part II on Page 1</a:t>
            </a:r>
          </a:p>
        </p:txBody>
      </p:sp>
      <p:sp>
        <p:nvSpPr>
          <p:cNvPr id="8939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85D8E2-8856-4882-B744-AAB858AD4C4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93958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582AA4-7F0D-4E30-B44C-9150A58C379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10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6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complete Part II for the LLC &amp; transfer result to 1040 Line 50 as a nonrefundable credit</a:t>
            </a:r>
          </a:p>
          <a:p>
            <a:pPr marL="89022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89022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Note AGI &amp; refund for both Federal &amp; NJ to compare to other credits</a:t>
            </a:r>
          </a:p>
        </p:txBody>
      </p:sp>
      <p:sp>
        <p:nvSpPr>
          <p:cNvPr id="8960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7A13220-D159-45DD-BFE3-7FF8BB0AD15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9600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BA68BB-9A93-4C76-A2D2-65101BCB714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495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8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Nonrefundable Lifetime Learning Credit from Form 8863 Part II Line 19 to 1040 Line 50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98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99A40B-4B6A-4F5B-A7B1-F669FB3EE72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9805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05FEE7-956F-4F04-979A-12FF506127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782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28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Pull up 1040 Worksheet 2 screen </a:t>
            </a:r>
          </a:p>
          <a:p>
            <a:pPr marL="272628" lvl="1">
              <a:buFontTx/>
              <a:buChar char="•"/>
              <a:defRPr/>
            </a:pPr>
            <a:r>
              <a:rPr lang="en-US" dirty="0" smtClean="0"/>
              <a:t> Link from Line 34 on 1040 Page 1 (using arrow or F9)            OR</a:t>
            </a:r>
          </a:p>
          <a:p>
            <a:pPr marL="272628" lvl="1">
              <a:buFontTx/>
              <a:buChar char="•"/>
              <a:defRPr/>
            </a:pPr>
            <a:r>
              <a:rPr lang="en-US" dirty="0" smtClean="0"/>
              <a:t> Go directly to Worksheet by clicking on 1040 Wkt2 in Forms Tree</a:t>
            </a:r>
          </a:p>
          <a:p>
            <a:pPr marL="272628" lvl="1"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Go to Tuition &amp; Fees as an AGI Deduction section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Enter qualified education expenses next to student’s name (use a scratch pad, if necessary, to subtract any scholarships/ grants that offset the expenses)</a:t>
            </a:r>
          </a:p>
          <a:p>
            <a:pPr marL="272628" lvl="1">
              <a:buFontTx/>
              <a:buChar char="•"/>
              <a:defRPr/>
            </a:pPr>
            <a:r>
              <a:rPr lang="en-US" dirty="0" smtClean="0"/>
              <a:t> TW will calculate Tuition &amp; Fees Deduction on Line 3</a:t>
            </a:r>
          </a:p>
          <a:p>
            <a:pPr lvl="1">
              <a:buFontTx/>
              <a:buChar char="•"/>
              <a:defRPr/>
            </a:pPr>
            <a:r>
              <a:rPr lang="en-US" dirty="0" smtClean="0"/>
              <a:t> TW will transfer deduction to 1040 Line 34</a:t>
            </a:r>
          </a:p>
          <a:p>
            <a:pPr lvl="1">
              <a:buFontTx/>
              <a:buChar char="•"/>
              <a:defRPr/>
            </a:pPr>
            <a:endParaRPr lang="en-US" dirty="0" smtClean="0"/>
          </a:p>
          <a:p>
            <a:pPr lvl="0">
              <a:buFontTx/>
              <a:buChar char="•"/>
              <a:defRPr/>
            </a:pPr>
            <a:r>
              <a:rPr lang="en-US" dirty="0" smtClean="0"/>
              <a:t> Note the AGI and refund/owed for comparison to other credits/deductions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endParaRPr lang="en-US" dirty="0" smtClean="0"/>
          </a:p>
        </p:txBody>
      </p:sp>
      <p:sp>
        <p:nvSpPr>
          <p:cNvPr id="7116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1175578-37AA-44AE-B89D-02A5BC25D18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116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7" tIns="45438" rIns="90877" bIns="45438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ACC6C6-2711-4E47-898B-FC46C2C2B4D0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2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137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DDDE0EA-D91A-4F4D-86C5-BF1E63C2196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1373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DEFE6E4-5E01-4E50-B1C6-1F1C95D20A19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2899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8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</a:t>
            </a:r>
            <a:r>
              <a:rPr lang="en-US" altLang="en-US" baseline="0" dirty="0" smtClean="0">
                <a:cs typeface="Arial" panose="020B0604020202020204" pitchFamily="34" charset="0"/>
              </a:rPr>
              <a:t> education expenses that qualify as a business expense on Schedule C, Part V, Other Expenses</a:t>
            </a:r>
          </a:p>
          <a:p>
            <a:pPr>
              <a:buFontTx/>
              <a:buChar char="•"/>
            </a:pPr>
            <a:endParaRPr lang="en-US" altLang="en-US" baseline="0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TW will net business expenses against business income to determine Net Profit on Schedule C, Page 1, Line 31.  It will then transfer result to 1040 Line 12</a:t>
            </a:r>
          </a:p>
          <a:p>
            <a:pPr>
              <a:buFontTx/>
              <a:buChar char="•"/>
            </a:pPr>
            <a:endParaRPr lang="en-US" altLang="en-US" baseline="0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dirty="0" smtClean="0"/>
              <a:t> Note the AGI and refund/owed for comparison to other credits/deductions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082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68FB45-42E9-4175-9471-292CBDDE43A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0829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E607E6-2C9C-432D-B832-DCB3C832A0C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6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3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63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1153F8F-ADA4-426E-A6B8-AC30B0F141D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63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98A282-0A5E-43EB-ABFB-6ADEEAB9F3B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8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5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652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32DBC9E-88AF-4C7A-B991-F499B1BBBC0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652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306D91-0284-4BD7-AE1F-73AE5C0E671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7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4A07170-88AB-4A79-9FBF-2DB67051E1C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67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57BD38-D1CF-4881-A377-3831E51FDD48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67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73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12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07FD87D-8659-4DC1-BC59-ABE97A134003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69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1ED37-E720-48DA-BE87-8E3163A34787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869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93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cs typeface="Arial" panose="020B0604020202020204" pitchFamily="34" charset="0"/>
              </a:rPr>
              <a:t>Qualified</a:t>
            </a:r>
            <a:r>
              <a:rPr lang="en-US" altLang="en-US" baseline="0" dirty="0" smtClean="0">
                <a:cs typeface="Arial" panose="020B0604020202020204" pitchFamily="34" charset="0"/>
              </a:rPr>
              <a:t> tuition expenses must also be reduced by other non-taxable payments including 529 plan payments (which apply to qualified tuition) and Coverdell Education Savings account payments.</a:t>
            </a:r>
          </a:p>
          <a:p>
            <a:pPr eaLnBrk="1" hangingPunct="1"/>
            <a:endParaRPr lang="en-US" altLang="en-US" baseline="0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baseline="0" dirty="0" smtClean="0">
                <a:cs typeface="Arial" panose="020B0604020202020204" pitchFamily="34" charset="0"/>
              </a:rPr>
              <a:t>Must understand what the tax-free scholarships cover.  Some cover room &amp; board (which are not qualified education expenses).  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35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1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714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FD24E9-FD7C-4A65-A7AF-68671A87CF4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714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2956FB-6CD5-4745-8930-4FC88046F13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84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DEB85A3-F087-4045-8C26-245166E3EA91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734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FCBA13-FCC4-4BFD-84A5-3F2CABACD50C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873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34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45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5EE6DB5-33D9-4E10-9FC8-F1691B349D0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7552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377E32-4515-4B15-A20E-5852710EDD85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875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55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0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013700" cy="24384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 smtClean="0"/>
              <a:t/>
            </a:r>
            <a:br>
              <a:rPr lang="en-US" altLang="en-US" sz="3800" dirty="0" smtClean="0"/>
            </a:br>
            <a:r>
              <a:rPr lang="en-US" altLang="en-US" sz="3800" dirty="0" smtClean="0"/>
              <a:t>Education Expenses</a:t>
            </a:r>
            <a:br>
              <a:rPr lang="en-US" altLang="en-US" sz="3800" dirty="0" smtClean="0"/>
            </a:br>
            <a:r>
              <a:rPr lang="en-US" altLang="en-US" sz="3800" dirty="0" smtClean="0"/>
              <a:t>American Opportunity &amp; Lifetime Learning Credits</a:t>
            </a:r>
            <a:br>
              <a:rPr lang="en-US" altLang="en-US" sz="3800" dirty="0" smtClean="0"/>
            </a:br>
            <a:r>
              <a:rPr lang="en-US" altLang="en-US" sz="3800" dirty="0" smtClean="0"/>
              <a:t>Tuition &amp; Fees Deduction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17 Chapter 35</a:t>
            </a:r>
          </a:p>
          <a:p>
            <a:r>
              <a:rPr lang="en-US" altLang="en-US" dirty="0" smtClean="0"/>
              <a:t>Pub 4012 Tab J </a:t>
            </a:r>
          </a:p>
          <a:p>
            <a:r>
              <a:rPr lang="en-US" altLang="en-US" dirty="0" smtClean="0"/>
              <a:t>(Federal 1040-Lines 50 &amp; 68)</a:t>
            </a:r>
          </a:p>
          <a:p>
            <a:endParaRPr lang="en-US" altLang="en-US" dirty="0" smtClean="0"/>
          </a:p>
        </p:txBody>
      </p:sp>
      <p:pic>
        <p:nvPicPr>
          <p:cNvPr id="858117" name="Picture 2" descr="http://images.all-free-download.com/images/graphiclarge/education_038_science_45_icons_sets_214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99" b="44627"/>
          <a:stretch>
            <a:fillRect/>
          </a:stretch>
        </p:blipFill>
        <p:spPr bwMode="auto">
          <a:xfrm>
            <a:off x="7162800" y="838200"/>
            <a:ext cx="1460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AOC Credit – </a:t>
            </a:r>
            <a:br>
              <a:rPr lang="en-US" altLang="en-US" dirty="0" smtClean="0"/>
            </a:br>
            <a:r>
              <a:rPr lang="en-US" altLang="en-US" dirty="0" smtClean="0"/>
              <a:t>Specific Requirements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Enrolled in one of first four years </a:t>
            </a:r>
          </a:p>
          <a:p>
            <a:r>
              <a:rPr lang="en-US" altLang="en-US" dirty="0" smtClean="0"/>
              <a:t>Enrolled in program that leads to degree or other recognized credential</a:t>
            </a:r>
          </a:p>
          <a:p>
            <a:r>
              <a:rPr lang="en-US" altLang="en-US" dirty="0" smtClean="0"/>
              <a:t>Taking </a:t>
            </a:r>
            <a:r>
              <a:rPr lang="en-US" altLang="en-US" b="1" dirty="0" smtClean="0"/>
              <a:t>at least </a:t>
            </a:r>
            <a:r>
              <a:rPr lang="en-US" altLang="en-US" dirty="0" smtClean="0"/>
              <a:t>½ of normal full-time workload</a:t>
            </a:r>
          </a:p>
          <a:p>
            <a:r>
              <a:rPr lang="en-US" altLang="en-US" dirty="0" smtClean="0"/>
              <a:t>Never convicted of felony for drugs</a:t>
            </a:r>
          </a:p>
          <a:p>
            <a:endParaRPr lang="en-US" altLang="en-US" dirty="0" smtClean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9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Lifetime Learning Credit (LLC)</a:t>
            </a:r>
            <a:br>
              <a:rPr lang="en-US" altLang="en-US" dirty="0" smtClean="0"/>
            </a:br>
            <a:r>
              <a:rPr lang="en-US" altLang="en-US" dirty="0" smtClean="0"/>
              <a:t>Specific Requirements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A non-refundable credit</a:t>
            </a:r>
          </a:p>
          <a:p>
            <a:r>
              <a:rPr lang="en-US" altLang="en-US" dirty="0" smtClean="0"/>
              <a:t>Based on total qualified expenses paid by taxpayer – not on number of eligible students</a:t>
            </a:r>
          </a:p>
          <a:p>
            <a:r>
              <a:rPr lang="en-US" altLang="en-US" dirty="0" smtClean="0"/>
              <a:t>Must be an eligible educational institution</a:t>
            </a:r>
          </a:p>
          <a:p>
            <a:r>
              <a:rPr lang="en-US" altLang="en-US" dirty="0" smtClean="0"/>
              <a:t>NOT necessary to be enrolled in degree program</a:t>
            </a:r>
          </a:p>
          <a:p>
            <a:r>
              <a:rPr lang="en-US" altLang="en-US" dirty="0" smtClean="0"/>
              <a:t>Includes courses taken for degree or to improve/acquire job skills</a:t>
            </a:r>
          </a:p>
          <a:p>
            <a:r>
              <a:rPr lang="en-US" altLang="en-US" dirty="0" smtClean="0"/>
              <a:t>No limit on # of years that taxpayer can claim credit</a:t>
            </a:r>
          </a:p>
          <a:p>
            <a:r>
              <a:rPr lang="en-US" altLang="en-US" dirty="0" smtClean="0"/>
              <a:t>Maximum credit:  Up to $2,000 </a:t>
            </a:r>
            <a:r>
              <a:rPr lang="en-US" altLang="en-US" dirty="0"/>
              <a:t>per </a:t>
            </a:r>
            <a:r>
              <a:rPr lang="en-US" altLang="en-US" dirty="0" smtClean="0"/>
              <a:t>return (20% of first $10,000 of qualified expenses )</a:t>
            </a:r>
          </a:p>
          <a:p>
            <a:r>
              <a:rPr lang="en-US" altLang="en-US" dirty="0" smtClean="0"/>
              <a:t>E.g.  - Two dependents, each with $1,600 qualified expenses.    Max credit still only $2,000 for return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89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Credits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Can claim AOC &amp; LLC on same return, but NOT for same student</a:t>
            </a:r>
          </a:p>
          <a:p>
            <a:r>
              <a:rPr lang="en-US" altLang="en-US" smtClean="0"/>
              <a:t>Example:</a:t>
            </a:r>
          </a:p>
          <a:p>
            <a:pPr lvl="1"/>
            <a:r>
              <a:rPr lang="en-US" altLang="en-US" smtClean="0"/>
              <a:t>Taxpayer has dependent who is in 1st year of college – AOC </a:t>
            </a:r>
          </a:p>
          <a:p>
            <a:pPr lvl="1"/>
            <a:r>
              <a:rPr lang="en-US" altLang="en-US" smtClean="0"/>
              <a:t>Taxpayer takes course at local community college – LLC</a:t>
            </a:r>
          </a:p>
          <a:p>
            <a:r>
              <a:rPr lang="en-US" altLang="en-US" smtClean="0"/>
              <a:t>Taxpayer cannot claim the Education Credit and deduct the same higher education expenses as a business expense or Tuition and Fees deduction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Can Claim Credit?</a:t>
            </a:r>
            <a:endParaRPr lang="en-US" altLang="en-US" dirty="0" smtClean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If Taxpayer claims dependency exemption – Taxpayer claims education credit</a:t>
            </a:r>
          </a:p>
          <a:p>
            <a:r>
              <a:rPr lang="en-US" altLang="en-US" dirty="0" smtClean="0"/>
              <a:t>If Taxpayer does not claim dependency exemption (even if entitled) – student claims credit</a:t>
            </a:r>
          </a:p>
          <a:p>
            <a:r>
              <a:rPr lang="en-US" altLang="en-US" dirty="0" smtClean="0"/>
              <a:t>If someone other than taxpayer, spouse, or dependent makes payment (even directly to institution), student is considered as making payment &amp;  taxpayer or student claims credit as above. 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 gift to student</a:t>
            </a:r>
          </a:p>
          <a:p>
            <a:pPr marL="0" indent="0">
              <a:buNone/>
            </a:pPr>
            <a:r>
              <a:rPr lang="en-US" altLang="en-US" dirty="0" smtClean="0"/>
              <a:t>Note:  </a:t>
            </a:r>
            <a:r>
              <a:rPr lang="en-US" altLang="en-US" dirty="0" smtClean="0">
                <a:solidFill>
                  <a:srgbClr val="FF0000"/>
                </a:solidFill>
              </a:rPr>
              <a:t>CLAIMING CREDIT DOES NOT DEPEND ON WHO PAYS EXPENSES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7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Documentation Required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5334000"/>
          </a:xfrm>
        </p:spPr>
        <p:txBody>
          <a:bodyPr/>
          <a:lstStyle/>
          <a:p>
            <a:r>
              <a:rPr lang="en-US" altLang="en-US" sz="3000" dirty="0" smtClean="0"/>
              <a:t>Taxpayer should have Form 1098-T Tuition Statement</a:t>
            </a:r>
          </a:p>
          <a:p>
            <a:pPr lvl="1"/>
            <a:r>
              <a:rPr lang="en-US" altLang="en-US" sz="2700" dirty="0" smtClean="0"/>
              <a:t>Shows amount received by school</a:t>
            </a:r>
          </a:p>
          <a:p>
            <a:pPr lvl="1"/>
            <a:r>
              <a:rPr lang="en-US" altLang="en-US" sz="2700" dirty="0" smtClean="0"/>
              <a:t>Amount billed</a:t>
            </a:r>
          </a:p>
          <a:p>
            <a:pPr lvl="1"/>
            <a:r>
              <a:rPr lang="en-US" altLang="en-US" sz="2700" dirty="0" smtClean="0"/>
              <a:t>Scholarships</a:t>
            </a:r>
          </a:p>
          <a:p>
            <a:pPr lvl="1"/>
            <a:r>
              <a:rPr lang="en-US" altLang="en-US" sz="2700" dirty="0" smtClean="0"/>
              <a:t>½ full-time student requirement met</a:t>
            </a:r>
          </a:p>
          <a:p>
            <a:pPr lvl="1"/>
            <a:r>
              <a:rPr lang="en-US" altLang="en-US" sz="2700" dirty="0" smtClean="0"/>
              <a:t>Graduate student (may need for state)</a:t>
            </a:r>
          </a:p>
          <a:p>
            <a:r>
              <a:rPr lang="en-US" altLang="en-US" sz="3000" dirty="0" smtClean="0"/>
              <a:t>Verify amount </a:t>
            </a:r>
            <a:r>
              <a:rPr lang="en-US" altLang="en-US" sz="3000" b="1" dirty="0" smtClean="0"/>
              <a:t>paid </a:t>
            </a:r>
            <a:r>
              <a:rPr lang="en-US" altLang="en-US" sz="3000" dirty="0" smtClean="0"/>
              <a:t>with taxpayer. </a:t>
            </a:r>
            <a:r>
              <a:rPr lang="en-US" altLang="en-US" sz="3000" b="1" dirty="0" smtClean="0"/>
              <a:t>Data on Form 1098-T does not necessarily clearly provide out-of-pocket tuition paid by TP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 1098-T</a:t>
            </a:r>
          </a:p>
        </p:txBody>
      </p:sp>
      <p:pic>
        <p:nvPicPr>
          <p:cNvPr id="8847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24000"/>
            <a:ext cx="8077200" cy="4648200"/>
          </a:xfrm>
        </p:spPr>
      </p:pic>
      <p:sp>
        <p:nvSpPr>
          <p:cNvPr id="382981" name="Oval 4"/>
          <p:cNvSpPr>
            <a:spLocks noChangeArrowheads="1"/>
          </p:cNvSpPr>
          <p:nvPr/>
        </p:nvSpPr>
        <p:spPr bwMode="auto">
          <a:xfrm>
            <a:off x="4267200" y="25908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2982" name="Oval 5"/>
          <p:cNvSpPr>
            <a:spLocks noChangeArrowheads="1"/>
          </p:cNvSpPr>
          <p:nvPr/>
        </p:nvSpPr>
        <p:spPr bwMode="auto">
          <a:xfrm>
            <a:off x="5791200" y="39624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2983" name="Oval 6"/>
          <p:cNvSpPr>
            <a:spLocks noChangeArrowheads="1"/>
          </p:cNvSpPr>
          <p:nvPr/>
        </p:nvSpPr>
        <p:spPr bwMode="auto">
          <a:xfrm>
            <a:off x="2667000" y="4953000"/>
            <a:ext cx="19050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84744" name="TextBox 7"/>
          <p:cNvSpPr txBox="1">
            <a:spLocks noChangeArrowheads="1"/>
          </p:cNvSpPr>
          <p:nvPr/>
        </p:nvSpPr>
        <p:spPr bwMode="auto">
          <a:xfrm>
            <a:off x="6019800" y="2590800"/>
            <a:ext cx="7556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1" y="2590800"/>
            <a:ext cx="29718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Qualified tuition &amp; related </a:t>
            </a:r>
          </a:p>
          <a:p>
            <a:r>
              <a:rPr lang="en-US" b="1" dirty="0" smtClean="0"/>
              <a:t>expenses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886200"/>
            <a:ext cx="269817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Scholarships or grants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5486400"/>
            <a:ext cx="281359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Half-time student status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46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 animBg="1"/>
      <p:bldP spid="382982" grpId="0" animBg="1"/>
      <p:bldP spid="3829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Entering Education Expenses in TaxWise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Always address Education Expenses after all other return data entered &amp; Diagnostics run, so all other figures finalized</a:t>
            </a:r>
          </a:p>
          <a:p>
            <a:r>
              <a:rPr lang="en-US" dirty="0" smtClean="0"/>
              <a:t>Enter expenses in TaxWise each of 4 ways (if applicable), testing each scenario.</a:t>
            </a:r>
          </a:p>
          <a:p>
            <a:pPr lvl="1"/>
            <a:r>
              <a:rPr lang="en-US" dirty="0" smtClean="0"/>
              <a:t>Try one scenario at a time, to determine which is most beneficial (only 1 allowed for each student)</a:t>
            </a:r>
          </a:p>
          <a:p>
            <a:pPr lvl="1"/>
            <a:r>
              <a:rPr lang="en-US" altLang="en-US" dirty="0" smtClean="0"/>
              <a:t> American Opportunity Credit (AOC) –    Form 8863</a:t>
            </a:r>
          </a:p>
          <a:p>
            <a:pPr lvl="1"/>
            <a:r>
              <a:rPr lang="en-US" altLang="en-US" dirty="0" smtClean="0"/>
              <a:t> Lifetime Learning Credit (LLC) – Form 8863</a:t>
            </a:r>
          </a:p>
          <a:p>
            <a:pPr lvl="1"/>
            <a:r>
              <a:rPr lang="en-US" altLang="en-US" dirty="0" smtClean="0"/>
              <a:t> Tuition &amp; Fees Deduction – 1040 Worksheet 2</a:t>
            </a:r>
          </a:p>
          <a:p>
            <a:pPr lvl="1"/>
            <a:r>
              <a:rPr lang="en-US" altLang="en-US" dirty="0" smtClean="0"/>
              <a:t> Business Expense – Schedule C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Be sure to test each scenario and back out expenses until one method is selected.</a:t>
            </a:r>
          </a:p>
          <a:p>
            <a:pPr lvl="1"/>
            <a:r>
              <a:rPr lang="en-US" altLang="en-US" dirty="0" smtClean="0"/>
              <a:t>Enter education expenses in each scenario , note Federal &amp; NJ refund/amount due.  Then delete expenses &amp; enter next scenario.  Compare results to see which method is best for taxpayer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en-US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2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Education Expenses as Credits – TW Tips</a:t>
            </a:r>
            <a:endParaRPr lang="en-US" altLang="en-US" sz="2400" dirty="0" smtClean="0"/>
          </a:p>
        </p:txBody>
      </p:sp>
      <p:sp>
        <p:nvSpPr>
          <p:cNvPr id="886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00600"/>
          </a:xfrm>
        </p:spPr>
        <p:txBody>
          <a:bodyPr/>
          <a:lstStyle/>
          <a:p>
            <a:r>
              <a:rPr lang="en-US" altLang="en-US" sz="2800" dirty="0" smtClean="0"/>
              <a:t>Add Form 8863 Page 2 by clicking on Forms List icon</a:t>
            </a:r>
          </a:p>
          <a:p>
            <a:pPr lvl="1"/>
            <a:r>
              <a:rPr lang="en-US" altLang="en-US" sz="2500" dirty="0" smtClean="0"/>
              <a:t>TW will also add Form 8863 Page 1 to Forms Tree</a:t>
            </a:r>
          </a:p>
          <a:p>
            <a:r>
              <a:rPr lang="en-US" altLang="en-US" sz="2800" dirty="0" smtClean="0"/>
              <a:t>Complete Part III Student &amp; Educational Institution Information Lines 20-26 first (used for both AOC &amp; LLC)</a:t>
            </a:r>
          </a:p>
          <a:p>
            <a:pPr lvl="1"/>
            <a:r>
              <a:rPr lang="en-US" altLang="en-US" sz="2500" dirty="0" smtClean="0"/>
              <a:t>TW uses this info to determine eligibility</a:t>
            </a:r>
          </a:p>
          <a:p>
            <a:r>
              <a:rPr lang="en-US" altLang="en-US" sz="2800" dirty="0" smtClean="0"/>
              <a:t>Enter qualified education expenses in AOC or LLC section in Part III</a:t>
            </a:r>
          </a:p>
          <a:p>
            <a:pPr lvl="1"/>
            <a:r>
              <a:rPr lang="en-US" altLang="en-US" sz="2500" dirty="0" smtClean="0"/>
              <a:t>TW will calculate credit &amp; transfer to Part I &amp;/or Part II on Page 1</a:t>
            </a:r>
          </a:p>
          <a:p>
            <a:endParaRPr lang="en-US" altLang="en-US" sz="2900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7" name="TextBox 6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57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Education Credits - TW Tips</a:t>
            </a:r>
            <a:endParaRPr lang="en-US" altLang="en-US" sz="2800" smtClean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900" dirty="0" smtClean="0"/>
              <a:t>Refundable AOC credit from Part I transferred to 1040 Line 68</a:t>
            </a:r>
          </a:p>
          <a:p>
            <a:pPr>
              <a:defRPr/>
            </a:pPr>
            <a:r>
              <a:rPr lang="en-US" sz="2900" dirty="0" smtClean="0"/>
              <a:t>Non-refundable education credit from Part II transferred to 1040 Line 50</a:t>
            </a:r>
          </a:p>
          <a:p>
            <a:pPr>
              <a:defRPr/>
            </a:pPr>
            <a:endParaRPr lang="en-US" sz="3000" dirty="0" smtClean="0"/>
          </a:p>
          <a:p>
            <a:pPr>
              <a:buNone/>
              <a:defRPr/>
            </a:pPr>
            <a:endParaRPr lang="en-US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7" name="TextBox 6" descr="NJ (cont'd)" title="NJ (cont'd)"/>
          <p:cNvSpPr txBox="1"/>
          <p:nvPr/>
        </p:nvSpPr>
        <p:spPr>
          <a:xfrm>
            <a:off x="7933799" y="1082259"/>
            <a:ext cx="829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7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Student &amp; Educational Institution Info - Form 8863 Part III-page 2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1"/>
            <a:ext cx="800100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962400"/>
            <a:ext cx="7924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1777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Ways to Claim Education Expenses</a:t>
            </a:r>
            <a:endParaRPr lang="en-US" altLang="en-US" dirty="0" smtClean="0"/>
          </a:p>
        </p:txBody>
      </p:sp>
      <p:sp>
        <p:nvSpPr>
          <p:cNvPr id="86016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105400"/>
          </a:xfrm>
        </p:spPr>
        <p:txBody>
          <a:bodyPr/>
          <a:lstStyle/>
          <a:p>
            <a:r>
              <a:rPr lang="en-US" altLang="en-US" sz="3600" dirty="0" smtClean="0"/>
              <a:t>Multiple ways to claim education expenses</a:t>
            </a:r>
          </a:p>
          <a:p>
            <a:pPr lvl="1"/>
            <a:r>
              <a:rPr lang="en-US" altLang="en-US" sz="3600" dirty="0" smtClean="0"/>
              <a:t> </a:t>
            </a:r>
            <a:r>
              <a:rPr lang="en-US" altLang="en-US" sz="3400" dirty="0" smtClean="0"/>
              <a:t>American Opportunity Credit (AOC)</a:t>
            </a:r>
          </a:p>
          <a:p>
            <a:pPr lvl="1"/>
            <a:r>
              <a:rPr lang="en-US" altLang="en-US" sz="3400" dirty="0" smtClean="0"/>
              <a:t> Lifetime Learning Credit (LLC)</a:t>
            </a:r>
          </a:p>
          <a:p>
            <a:pPr lvl="1"/>
            <a:r>
              <a:rPr lang="en-US" altLang="en-US" sz="3400" dirty="0" smtClean="0"/>
              <a:t> Tuition &amp; Fees Deduction</a:t>
            </a:r>
          </a:p>
          <a:p>
            <a:pPr lvl="1"/>
            <a:r>
              <a:rPr lang="en-US" altLang="en-US" sz="3400" dirty="0" smtClean="0"/>
              <a:t> Business Expense</a:t>
            </a:r>
          </a:p>
          <a:p>
            <a:r>
              <a:rPr lang="en-US" altLang="en-US" sz="3600" dirty="0" smtClean="0"/>
              <a:t>Chart in Pub 4012 Tab J gives highlights of all education tax benefits</a:t>
            </a:r>
          </a:p>
          <a:p>
            <a:pPr lvl="1"/>
            <a:endParaRPr lang="en-US" altLang="en-US" sz="3600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2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75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/>
              <a:t>TW AOC –</a:t>
            </a:r>
            <a:br>
              <a:rPr lang="en-US" altLang="en-US" sz="4400" dirty="0" smtClean="0"/>
            </a:br>
            <a:r>
              <a:rPr lang="en-US" altLang="en-US" sz="4400" dirty="0" smtClean="0"/>
              <a:t>Form 8863 Part III-page 2</a:t>
            </a:r>
            <a:endParaRPr lang="en-US" altLang="en-US" dirty="0" smtClean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848600" y="3276600"/>
            <a:ext cx="76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200400"/>
            <a:ext cx="3733800" cy="923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Enter qualified education expenses, up to $4000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(use scratch pad to document) 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endCxn id="6" idx="2"/>
          </p:cNvCxnSpPr>
          <p:nvPr/>
        </p:nvCxnSpPr>
        <p:spPr bwMode="auto">
          <a:xfrm flipV="1">
            <a:off x="7162800" y="3543300"/>
            <a:ext cx="685800" cy="381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2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AOC - Refundable Education Credit Form 8863 Part I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848600" y="5638800"/>
            <a:ext cx="76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5181600"/>
            <a:ext cx="16764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calculates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1" idx="3"/>
            <a:endCxn id="6" idx="2"/>
          </p:cNvCxnSpPr>
          <p:nvPr/>
        </p:nvCxnSpPr>
        <p:spPr bwMode="auto">
          <a:xfrm>
            <a:off x="5867400" y="5504657"/>
            <a:ext cx="1981200" cy="4008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73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772400" cy="444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3171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AOC</a:t>
            </a:r>
            <a:br>
              <a:rPr lang="en-US" altLang="en-US" dirty="0" smtClean="0"/>
            </a:br>
            <a:r>
              <a:rPr lang="en-US" altLang="en-US" dirty="0" smtClean="0"/>
              <a:t>1040 Line 68 – Refundable AOC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705600" y="3733800"/>
            <a:ext cx="762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581400"/>
            <a:ext cx="21717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 Form 8863 Line 8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7" idx="3"/>
            <a:endCxn id="6" idx="2"/>
          </p:cNvCxnSpPr>
          <p:nvPr/>
        </p:nvCxnSpPr>
        <p:spPr bwMode="auto">
          <a:xfrm>
            <a:off x="6134100" y="3904457"/>
            <a:ext cx="571500" cy="198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2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5219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AOC - Nonrefundable Credit on Form 8863 Part II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848600" y="5638800"/>
            <a:ext cx="76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5181600"/>
            <a:ext cx="16764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calculates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1" idx="3"/>
          </p:cNvCxnSpPr>
          <p:nvPr/>
        </p:nvCxnSpPr>
        <p:spPr bwMode="auto">
          <a:xfrm>
            <a:off x="5867400" y="5504657"/>
            <a:ext cx="1981200" cy="3627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7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1040 Line 50 – </a:t>
            </a:r>
            <a:br>
              <a:rPr lang="en-US" altLang="en-US" dirty="0" smtClean="0"/>
            </a:br>
            <a:r>
              <a:rPr lang="en-US" altLang="en-US" dirty="0" smtClean="0"/>
              <a:t>Nonrefundable AOC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629400" y="3124200"/>
            <a:ext cx="9144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22860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Form 8863 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7" idx="3"/>
            <a:endCxn id="9" idx="2"/>
          </p:cNvCxnSpPr>
          <p:nvPr/>
        </p:nvCxnSpPr>
        <p:spPr bwMode="auto">
          <a:xfrm flipV="1">
            <a:off x="6096000" y="3390900"/>
            <a:ext cx="533400" cy="13255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59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2931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/>
          <a:lstStyle/>
          <a:p>
            <a:r>
              <a:rPr lang="en-US" altLang="en-US" sz="3800" smtClean="0"/>
              <a:t>TW LLC – Form 8863 Part III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924800" y="5562600"/>
            <a:ext cx="6858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800600"/>
            <a:ext cx="405765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Enter qualified education expenses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(use scratch pad to document) 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934200" y="5486400"/>
            <a:ext cx="990600" cy="228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62820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4979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 LLC - Nonrefundable Education Credit on Form 8863 Part II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848600" y="5791200"/>
            <a:ext cx="762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5486400"/>
            <a:ext cx="19812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calculates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endCxn id="6" idx="2"/>
          </p:cNvCxnSpPr>
          <p:nvPr/>
        </p:nvCxnSpPr>
        <p:spPr bwMode="auto">
          <a:xfrm>
            <a:off x="6858000" y="5638800"/>
            <a:ext cx="990600" cy="3429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55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7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1040 Line 50 – </a:t>
            </a:r>
            <a:br>
              <a:rPr lang="en-US" altLang="en-US" dirty="0" smtClean="0"/>
            </a:br>
            <a:r>
              <a:rPr lang="en-US" altLang="en-US" dirty="0" smtClean="0"/>
              <a:t>Nonrefundable LLC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705600" y="3124200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22860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Form 8863 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endCxn id="9" idx="2"/>
          </p:cNvCxnSpPr>
          <p:nvPr/>
        </p:nvCxnSpPr>
        <p:spPr bwMode="auto">
          <a:xfrm flipV="1">
            <a:off x="6096000" y="3390900"/>
            <a:ext cx="609600" cy="381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05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8001000" cy="45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065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Education Expenses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 smtClean="0"/>
              <a:t>Tuition &amp; Fees Deduction – 1040 Worksheet 2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077200" y="49530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953000"/>
            <a:ext cx="228758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Qualified expenses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8077200" y="5791200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5715000"/>
            <a:ext cx="3429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Deduction (up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to maximum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) </a:t>
            </a:r>
          </a:p>
        </p:txBody>
      </p:sp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8" idx="3"/>
            <a:endCxn id="5" idx="2"/>
          </p:cNvCxnSpPr>
          <p:nvPr/>
        </p:nvCxnSpPr>
        <p:spPr bwMode="auto">
          <a:xfrm>
            <a:off x="6859588" y="5137944"/>
            <a:ext cx="1217612" cy="55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endCxn id="9" idx="2"/>
          </p:cNvCxnSpPr>
          <p:nvPr/>
        </p:nvCxnSpPr>
        <p:spPr bwMode="auto">
          <a:xfrm>
            <a:off x="7391400" y="5908912"/>
            <a:ext cx="685800" cy="1108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6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270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752600"/>
          </a:xfrm>
        </p:spPr>
        <p:txBody>
          <a:bodyPr/>
          <a:lstStyle/>
          <a:p>
            <a:r>
              <a:rPr lang="en-US" altLang="en-US" dirty="0" smtClean="0"/>
              <a:t>TW 1040 Line 34 – </a:t>
            </a:r>
            <a:br>
              <a:rPr lang="en-US" altLang="en-US" dirty="0" smtClean="0"/>
            </a:br>
            <a:r>
              <a:rPr lang="en-US" altLang="en-US" dirty="0" smtClean="0"/>
              <a:t>Tuition &amp; Fees Deduction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772400" y="5562600"/>
            <a:ext cx="76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5334000"/>
            <a:ext cx="312136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TW transfers maximum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$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4,000 from 1040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</a:rPr>
              <a:t>Wkt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0" idx="3"/>
            <a:endCxn id="9" idx="2"/>
          </p:cNvCxnSpPr>
          <p:nvPr/>
        </p:nvCxnSpPr>
        <p:spPr bwMode="auto">
          <a:xfrm>
            <a:off x="6778967" y="5657166"/>
            <a:ext cx="993433" cy="1721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90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Ways to Claim Education Expenses</a:t>
            </a:r>
          </a:p>
        </p:txBody>
      </p:sp>
      <p:sp>
        <p:nvSpPr>
          <p:cNvPr id="86221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648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If taxpayer meets eligibility to claim expenses in multiple ways, must choose only one way for the same expenses</a:t>
            </a:r>
          </a:p>
          <a:p>
            <a:r>
              <a:rPr lang="en-US" altLang="en-US" dirty="0" smtClean="0"/>
              <a:t>Enter data for each credit/deduction to determine which is best for taxpayer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Always run scenarios after all other return data entered &amp; Diagnostics run, so all other figures finalized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92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726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Education Expenses  </a:t>
            </a:r>
            <a:br>
              <a:rPr lang="en-US" altLang="en-US" dirty="0" smtClean="0"/>
            </a:br>
            <a:r>
              <a:rPr lang="en-US" altLang="en-US" dirty="0" smtClean="0"/>
              <a:t>Business Expense – Schedule C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077200" y="3429000"/>
            <a:ext cx="762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 flipV="1">
            <a:off x="838200" y="3429000"/>
            <a:ext cx="2362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35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Claiming Education Expenses</a:t>
            </a:r>
            <a:br>
              <a:rPr lang="en-US" altLang="en-US" dirty="0" smtClean="0"/>
            </a:br>
            <a:r>
              <a:rPr lang="en-US" altLang="en-US" dirty="0" smtClean="0"/>
              <a:t>General Requirements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Paid qualified expenses for eligible student</a:t>
            </a:r>
          </a:p>
          <a:p>
            <a:pPr lvl="1"/>
            <a:r>
              <a:rPr lang="en-US" altLang="en-US" sz="2400" dirty="0" smtClean="0"/>
              <a:t>May be taxpayer, spouse or dependent claimed on return</a:t>
            </a:r>
          </a:p>
          <a:p>
            <a:r>
              <a:rPr lang="en-US" altLang="en-US" sz="2800" dirty="0" smtClean="0"/>
              <a:t>Attended an eligible post-secondary institution</a:t>
            </a:r>
          </a:p>
          <a:p>
            <a:r>
              <a:rPr lang="en-US" altLang="en-US" sz="2800" dirty="0" smtClean="0"/>
              <a:t>Taxpayer’s income must not exceed limits (phase- out based on modified AGI)</a:t>
            </a:r>
          </a:p>
          <a:p>
            <a:r>
              <a:rPr lang="en-US" altLang="en-US" sz="2800" dirty="0" smtClean="0"/>
              <a:t>Taxpayer </a:t>
            </a:r>
            <a:r>
              <a:rPr lang="en-US" altLang="en-US" sz="2800" u="sng" dirty="0" smtClean="0"/>
              <a:t>cannot</a:t>
            </a:r>
            <a:r>
              <a:rPr lang="en-US" altLang="en-US" sz="2800" dirty="0" smtClean="0"/>
              <a:t> file MFS</a:t>
            </a:r>
          </a:p>
          <a:p>
            <a:r>
              <a:rPr lang="en-US" altLang="en-US" sz="2800" dirty="0" smtClean="0"/>
              <a:t>Taxpayer cannot be non-resident alien</a:t>
            </a:r>
          </a:p>
          <a:p>
            <a:r>
              <a:rPr lang="en-US" altLang="en-US" sz="2800" dirty="0" smtClean="0"/>
              <a:t>Taxpayer cannot be listed as a dependent on someone else’s return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0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77200" cy="887413"/>
          </a:xfrm>
        </p:spPr>
        <p:txBody>
          <a:bodyPr>
            <a:normAutofit/>
          </a:bodyPr>
          <a:lstStyle/>
          <a:p>
            <a:r>
              <a:rPr lang="en-US" altLang="en-US" smtClean="0"/>
              <a:t>Qualified Expenses</a:t>
            </a:r>
            <a:endParaRPr lang="en-US" altLang="en-US" sz="2400" dirty="0" smtClean="0"/>
          </a:p>
        </p:txBody>
      </p:sp>
      <p:sp>
        <p:nvSpPr>
          <p:cNvPr id="866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 smtClean="0"/>
              <a:t>Expenses paid in current tax year for academic period beginning current tax year or first 3 months of following year</a:t>
            </a:r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Expenses not refunded upon withdrawal</a:t>
            </a:r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Expenses may be paid with proceeds from a loan</a:t>
            </a:r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Include tuition &amp; academic fees</a:t>
            </a:r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Course-required books, supplies, equipment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LLC / Tuition &amp; Fees Deduction only allow if paid to institution as condition of enrollment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LLC books can be purchased at institution only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AOC allows, regardless if paid to institution as condition of enrollment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Exception: Computer must be condition of enrollment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1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Adjustment To Qualified Expenses</a:t>
            </a:r>
            <a:endParaRPr lang="en-US" altLang="en-US" dirty="0" smtClean="0"/>
          </a:p>
        </p:txBody>
      </p:sp>
      <p:sp>
        <p:nvSpPr>
          <p:cNvPr id="86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Qualified tuition expenses must be reduced by amount paid with:</a:t>
            </a:r>
          </a:p>
          <a:p>
            <a:pPr lvl="1"/>
            <a:r>
              <a:rPr lang="en-US" altLang="en-US" smtClean="0"/>
              <a:t>Tax-free scholarships &amp; fellowships</a:t>
            </a:r>
          </a:p>
          <a:p>
            <a:pPr lvl="1"/>
            <a:r>
              <a:rPr lang="en-US" altLang="en-US" smtClean="0"/>
              <a:t>Pell grants</a:t>
            </a:r>
          </a:p>
          <a:p>
            <a:pPr lvl="1"/>
            <a:r>
              <a:rPr lang="en-US" altLang="en-US" smtClean="0"/>
              <a:t>Employer-provided educational assistance</a:t>
            </a:r>
          </a:p>
          <a:p>
            <a:pPr lvl="1"/>
            <a:r>
              <a:rPr lang="en-US" altLang="en-US" smtClean="0"/>
              <a:t>Veteran’s educational assistance</a:t>
            </a:r>
          </a:p>
          <a:p>
            <a:pPr lvl="1"/>
            <a:r>
              <a:rPr lang="en-US" altLang="en-US" smtClean="0"/>
              <a:t>Any other nontaxable payments (other than gifts, bequests, or inheritances) received for education expenses</a:t>
            </a:r>
          </a:p>
          <a:p>
            <a:endParaRPr lang="en-US" altLang="en-US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63437" y="58579"/>
            <a:ext cx="1605696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J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1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Education Credits</a:t>
            </a:r>
            <a:br>
              <a:rPr lang="en-US" altLang="en-US" smtClean="0"/>
            </a:br>
            <a:r>
              <a:rPr lang="en-US" altLang="en-US" smtClean="0"/>
              <a:t>Non-Qualifying Expenses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Room &amp; board</a:t>
            </a:r>
          </a:p>
          <a:p>
            <a:r>
              <a:rPr lang="en-US" altLang="en-US" smtClean="0"/>
              <a:t>Transportation</a:t>
            </a:r>
          </a:p>
          <a:p>
            <a:r>
              <a:rPr lang="en-US" altLang="en-US" smtClean="0"/>
              <a:t>Medical expenses </a:t>
            </a:r>
          </a:p>
          <a:p>
            <a:pPr lvl="1"/>
            <a:r>
              <a:rPr lang="en-US" altLang="en-US" smtClean="0"/>
              <a:t>Including student health fees</a:t>
            </a:r>
          </a:p>
          <a:p>
            <a:r>
              <a:rPr lang="en-US" altLang="en-US" smtClean="0"/>
              <a:t>Insurance</a:t>
            </a:r>
          </a:p>
          <a:p>
            <a:r>
              <a:rPr lang="en-US" altLang="en-US" smtClean="0"/>
              <a:t>Courses involving sports, hobbies, games</a:t>
            </a:r>
          </a:p>
          <a:p>
            <a:r>
              <a:rPr lang="en-US" altLang="en-US" smtClean="0"/>
              <a:t>Non-credit courses (unless part of degree program)</a:t>
            </a:r>
          </a:p>
          <a:p>
            <a:pPr lvl="1"/>
            <a:r>
              <a:rPr lang="en-US" altLang="en-US" smtClean="0"/>
              <a:t>LLC allows if course helps acquire/improve job skills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Eligible Education Institution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Generally any accredited public, nonprofit, or private postsecondary institution eligible to participate in student aid programs administered by the Department of Education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7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Opportunity Credit (AOC)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credit has two parts:</a:t>
            </a:r>
          </a:p>
          <a:p>
            <a:pPr lvl="1"/>
            <a:r>
              <a:rPr lang="en-US" dirty="0" smtClean="0"/>
              <a:t>Non-refundable credit </a:t>
            </a:r>
          </a:p>
          <a:p>
            <a:pPr lvl="2"/>
            <a:r>
              <a:rPr lang="en-US" dirty="0" smtClean="0"/>
              <a:t>Maximum credit per student:  Up </a:t>
            </a:r>
            <a:r>
              <a:rPr lang="en-US" dirty="0"/>
              <a:t>to $2,500 in tax credits on the first $4,000 of qualifying educational </a:t>
            </a:r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Refundable credit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Maximum credit per student:  Up to </a:t>
            </a:r>
            <a:r>
              <a:rPr lang="en-US" dirty="0"/>
              <a:t>$1,000 in tax credit </a:t>
            </a:r>
            <a:r>
              <a:rPr lang="en-US" dirty="0" smtClean="0"/>
              <a:t>(40% of qualified educational expenses)  </a:t>
            </a:r>
          </a:p>
          <a:p>
            <a:r>
              <a:rPr lang="en-US" altLang="en-US" dirty="0"/>
              <a:t>Can receive full credit for multiple students, for up to 4 years per student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7FCEAF-D0D5-4D38-A667-05E01D81FA0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021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1999</Words>
  <Application>Microsoft Office PowerPoint</Application>
  <PresentationFormat>On-screen Show (4:3)</PresentationFormat>
  <Paragraphs>351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ＭＳ Ｐゴシック</vt:lpstr>
      <vt:lpstr>Verdana</vt:lpstr>
      <vt:lpstr>Wingdings</vt:lpstr>
      <vt:lpstr>NJ Template 06</vt:lpstr>
      <vt:lpstr> Education Expenses American Opportunity &amp; Lifetime Learning Credits Tuition &amp; Fees Deduction</vt:lpstr>
      <vt:lpstr>Ways to Claim Education Expenses</vt:lpstr>
      <vt:lpstr>Ways to Claim Education Expenses</vt:lpstr>
      <vt:lpstr>Claiming Education Expenses General Requirements</vt:lpstr>
      <vt:lpstr>Qualified Expenses</vt:lpstr>
      <vt:lpstr>Adjustment To Qualified Expenses</vt:lpstr>
      <vt:lpstr>Education Credits Non-Qualifying Expenses</vt:lpstr>
      <vt:lpstr>Eligible Education Institution</vt:lpstr>
      <vt:lpstr>American Opportunity Credit (AOC)</vt:lpstr>
      <vt:lpstr>AOC Credit –  Specific Requirements</vt:lpstr>
      <vt:lpstr>Lifetime Learning Credit (LLC) Specific Requirements</vt:lpstr>
      <vt:lpstr>Multiple Credits</vt:lpstr>
      <vt:lpstr>Who Can Claim Credit?</vt:lpstr>
      <vt:lpstr>Documentation Required</vt:lpstr>
      <vt:lpstr>Form 1098-T</vt:lpstr>
      <vt:lpstr>Entering Education Expenses in TaxWise</vt:lpstr>
      <vt:lpstr>Education Expenses as Credits – TW Tips</vt:lpstr>
      <vt:lpstr>Education Credits - TW Tips</vt:lpstr>
      <vt:lpstr>TW Student &amp; Educational Institution Info - Form 8863 Part III-page 2</vt:lpstr>
      <vt:lpstr>TW AOC – Form 8863 Part III-page 2</vt:lpstr>
      <vt:lpstr>TW AOC - Refundable Education Credit Form 8863 Part I</vt:lpstr>
      <vt:lpstr>TW AOC 1040 Line 68 – Refundable AOC</vt:lpstr>
      <vt:lpstr>TW AOC - Nonrefundable Credit on Form 8863 Part II</vt:lpstr>
      <vt:lpstr>TW 1040 Line 50 –  Nonrefundable AOC</vt:lpstr>
      <vt:lpstr>TW LLC – Form 8863 Part III</vt:lpstr>
      <vt:lpstr>TW LLC - Nonrefundable Education Credit on Form 8863 Part II</vt:lpstr>
      <vt:lpstr>TW 1040 Line 50 –  Nonrefundable LLC</vt:lpstr>
      <vt:lpstr>Education Expenses  Tuition &amp; Fees Deduction – 1040 Worksheet 2</vt:lpstr>
      <vt:lpstr>TW 1040 Line 34 –  Tuition &amp; Fees Deduction</vt:lpstr>
      <vt:lpstr>Education Expenses   Business Expense – Schedule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2015-11-10T02:45:56Z</dcterms:modified>
</cp:coreProperties>
</file>